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2" r:id="rId2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0" Type="http://schemas.openxmlformats.org/officeDocument/2006/relationships/slide" Target="slides/slide17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04.xml"/></Relationships>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BFCD9160-4821-710A-9B04-F055CE52A225}"/>
              </a:ext>
            </a:extLst>
          </p:cNvPr>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5">
            <a:extLst>
              <a:ext uri="{FF2B5EF4-FFF2-40B4-BE49-F238E27FC236}">
                <a16:creationId xmlns:a16="http://schemas.microsoft.com/office/drawing/2014/main" id="{6C4F4A5E-8F8D-13DF-937B-649C5009B344}"/>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fld id="{6C0896BE-16EA-44F0-881C-0C185E71D0DB}"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174</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6066" name="Rectangle 2">
            <a:extLst>
              <a:ext uri="{FF2B5EF4-FFF2-40B4-BE49-F238E27FC236}">
                <a16:creationId xmlns:a16="http://schemas.microsoft.com/office/drawing/2014/main" id="{905E4E2B-DDDF-D49A-C487-ADDCC3D9072B}"/>
              </a:ext>
            </a:extLst>
          </p:cNvPr>
          <p:cNvSpPr>
            <a:spLocks noGrp="1" noChangeArrowheads="1"/>
          </p:cNvSpPr>
          <p:nvPr>
            <p:ph type="title"/>
          </p:nvPr>
        </p:nvSpPr>
        <p:spPr>
          <a:xfrm>
            <a:off x="762000" y="304800"/>
            <a:ext cx="7772400" cy="838200"/>
          </a:xfrm>
        </p:spPr>
        <p:txBody>
          <a:bodyPr/>
          <a:lstStyle/>
          <a:p>
            <a:r>
              <a:rPr lang="en-US" altLang="zh-CN" b="1">
                <a:ea typeface="宋体" panose="02010600030101010101" pitchFamily="2" charset="-122"/>
              </a:rPr>
              <a:t>Corrective Action Plan (CAP)</a:t>
            </a:r>
          </a:p>
        </p:txBody>
      </p:sp>
      <p:sp>
        <p:nvSpPr>
          <p:cNvPr id="216067" name="Rectangle 3">
            <a:extLst>
              <a:ext uri="{FF2B5EF4-FFF2-40B4-BE49-F238E27FC236}">
                <a16:creationId xmlns:a16="http://schemas.microsoft.com/office/drawing/2014/main" id="{D135101B-1EF8-B05F-3E8B-F2DA075A409A}"/>
              </a:ext>
            </a:extLst>
          </p:cNvPr>
          <p:cNvSpPr>
            <a:spLocks noGrp="1" noChangeArrowheads="1"/>
          </p:cNvSpPr>
          <p:nvPr>
            <p:ph type="body" idx="1"/>
          </p:nvPr>
        </p:nvSpPr>
        <p:spPr>
          <a:xfrm>
            <a:off x="685800" y="1371600"/>
            <a:ext cx="7772400" cy="4343400"/>
          </a:xfrm>
        </p:spPr>
        <p:txBody>
          <a:bodyPr/>
          <a:lstStyle/>
          <a:p>
            <a:pPr algn="l">
              <a:lnSpc>
                <a:spcPct val="90000"/>
              </a:lnSpc>
              <a:buFontTx/>
              <a:buChar char="•"/>
            </a:pPr>
            <a:r>
              <a:rPr lang="en-US" altLang="zh-CN" sz="2800">
                <a:ea typeface="宋体" panose="02010600030101010101" pitchFamily="2" charset="-122"/>
              </a:rPr>
              <a:t>11 Comments directly affecting FRD</a:t>
            </a:r>
          </a:p>
          <a:p>
            <a:pPr lvl="1">
              <a:lnSpc>
                <a:spcPct val="90000"/>
              </a:lnSpc>
            </a:pPr>
            <a:r>
              <a:rPr lang="en-US" altLang="zh-CN" sz="2400">
                <a:ea typeface="宋体" panose="02010600030101010101" pitchFamily="2" charset="-122"/>
              </a:rPr>
              <a:t>7 comments were deemed “in compliance” or not an FRD function</a:t>
            </a:r>
          </a:p>
          <a:p>
            <a:pPr lvl="1">
              <a:lnSpc>
                <a:spcPct val="90000"/>
              </a:lnSpc>
            </a:pPr>
            <a:r>
              <a:rPr lang="en-US" altLang="zh-CN" sz="2400">
                <a:ea typeface="宋体" panose="02010600030101010101" pitchFamily="2" charset="-122"/>
              </a:rPr>
              <a:t>2 comments closed at FRD retreat</a:t>
            </a:r>
          </a:p>
          <a:p>
            <a:pPr lvl="1">
              <a:lnSpc>
                <a:spcPct val="90000"/>
              </a:lnSpc>
            </a:pPr>
            <a:r>
              <a:rPr lang="en-US" altLang="zh-CN" sz="2400">
                <a:ea typeface="宋体" panose="02010600030101010101" pitchFamily="2" charset="-122"/>
              </a:rPr>
              <a:t>2 comments to be closed by June 30, 2004</a:t>
            </a:r>
          </a:p>
          <a:p>
            <a:pPr algn="l">
              <a:lnSpc>
                <a:spcPct val="90000"/>
              </a:lnSpc>
              <a:buFontTx/>
              <a:buChar char="•"/>
            </a:pPr>
            <a:r>
              <a:rPr lang="en-US" altLang="zh-CN" sz="2800">
                <a:ea typeface="宋体" panose="02010600030101010101" pitchFamily="2" charset="-122"/>
              </a:rPr>
              <a:t>Quotas are </a:t>
            </a:r>
            <a:r>
              <a:rPr lang="en-US" altLang="zh-CN" sz="2800" u="sng">
                <a:ea typeface="宋体" panose="02010600030101010101" pitchFamily="2" charset="-122"/>
              </a:rPr>
              <a:t>not</a:t>
            </a:r>
            <a:r>
              <a:rPr lang="en-US" altLang="zh-CN" sz="2800">
                <a:ea typeface="宋体" panose="02010600030101010101" pitchFamily="2" charset="-122"/>
              </a:rPr>
              <a:t> used for issues tracking</a:t>
            </a:r>
          </a:p>
          <a:p>
            <a:pPr algn="l">
              <a:lnSpc>
                <a:spcPct val="90000"/>
              </a:lnSpc>
              <a:buFontTx/>
              <a:buChar char="•"/>
            </a:pPr>
            <a:r>
              <a:rPr lang="en-US" altLang="zh-CN" sz="2800">
                <a:ea typeface="宋体" panose="02010600030101010101" pitchFamily="2" charset="-122"/>
              </a:rPr>
              <a:t>Senior meeting held with FRs, Labs, AMs to discuss values &amp; responsibilities of FRs and need for contractor response to FR concerns</a:t>
            </a:r>
          </a:p>
          <a:p>
            <a:pPr algn="l">
              <a:lnSpc>
                <a:spcPct val="90000"/>
              </a:lnSpc>
              <a:buFontTx/>
              <a:buChar char="•"/>
            </a:pPr>
            <a:r>
              <a:rPr lang="en-US" altLang="zh-CN" sz="2800">
                <a:ea typeface="宋体" panose="02010600030101010101" pitchFamily="2" charset="-122"/>
              </a:rPr>
              <a:t>Seeking to improve verbal communications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